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 snapToObjects="1" showGuides="1">
      <p:cViewPr varScale="1">
        <p:scale>
          <a:sx n="60" d="100"/>
          <a:sy n="60" d="100"/>
        </p:scale>
        <p:origin x="8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206444183848973E-2"/>
          <c:y val="2.5224786213845555E-2"/>
          <c:w val="0.9168433983226576"/>
          <c:h val="0.80633515420983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5-084B-9211-911E43467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5-084B-9211-911E43467D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F5-084B-9211-911E43467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3874399"/>
        <c:axId val="1932068463"/>
      </c:barChart>
      <c:catAx>
        <c:axId val="1933874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i-FI"/>
          </a:p>
        </c:txPr>
        <c:crossAx val="1932068463"/>
        <c:crosses val="autoZero"/>
        <c:auto val="1"/>
        <c:lblAlgn val="ctr"/>
        <c:lblOffset val="100"/>
        <c:noMultiLvlLbl val="0"/>
      </c:catAx>
      <c:valAx>
        <c:axId val="193206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fi-FI"/>
          </a:p>
        </c:txPr>
        <c:crossAx val="1933874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72210873543228"/>
          <c:y val="0.92910021714117252"/>
          <c:w val="0.46655578252913543"/>
          <c:h val="7.08997828588274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5C365-1C26-6946-87AF-75D6A7DF4277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FFB7-F2A5-7347-AEB2-258A388E9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42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haagahelia.sharepoint.com/sites/HHkuvapankki/Shared%20Documents/Forms/AllItems.aspx?viewid=7deba41b-50a9-4c75-a5e7-25735f49b7cc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B628-BFED-FA4D-A06C-0525A9813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1773238"/>
            <a:ext cx="11125200" cy="1808941"/>
          </a:xfrm>
        </p:spPr>
        <p:txBody>
          <a:bodyPr bIns="0" anchor="b" anchorCtr="0">
            <a:normAutofit/>
          </a:bodyPr>
          <a:lstStyle>
            <a:lvl1pPr algn="l">
              <a:lnSpc>
                <a:spcPts val="5500"/>
              </a:lnSpc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B839A5-1182-6945-B986-217B82B3AC8A}"/>
              </a:ext>
            </a:extLst>
          </p:cNvPr>
          <p:cNvSpPr/>
          <p:nvPr userDrawn="1"/>
        </p:nvSpPr>
        <p:spPr>
          <a:xfrm>
            <a:off x="0" y="-204438"/>
            <a:ext cx="12192000" cy="7062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86A543E-9917-B841-9AEB-86C49D0B0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3955258"/>
            <a:ext cx="11125200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BE7B5-78F9-E34B-B1C6-AAE429BE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4551998"/>
            <a:ext cx="3030536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5B864B8-8D08-7B43-B4FB-B2FB41A5D9E3}" type="datetime1">
              <a:rPr lang="fi-FI" smtClean="0"/>
              <a:t>3.2.2022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C7B06C5-3A2A-724C-8BFB-C168F115C6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36397" y="4852367"/>
            <a:ext cx="4439666" cy="141795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38E54-5268-3B4D-A8E4-50D19254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863" y="6288437"/>
            <a:ext cx="9223921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1ACF3-B1AE-4247-A41A-4A599C23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8EEFCBFA-BDAD-D34C-9A8B-2F7C8A8AFA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12370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F470768-DFDA-C045-91C3-E4A4C8EF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796402"/>
            <a:ext cx="5616575" cy="1265196"/>
          </a:xfr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C707F25-B2A1-2843-BAC7-68171ECBA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4061598"/>
            <a:ext cx="5580062" cy="1672452"/>
          </a:xfrm>
        </p:spPr>
        <p:txBody>
          <a:bodyPr bIns="0" numCol="1" anchor="b" anchorCtr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lnSpc>
                <a:spcPts val="2400"/>
              </a:lnSpc>
              <a:spcBef>
                <a:spcPts val="600"/>
              </a:spcBef>
            </a:pPr>
            <a:r>
              <a:rPr lang="en-US" sz="1800">
                <a:solidFill>
                  <a:schemeClr val="accent1"/>
                </a:solidFill>
              </a:rPr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A85A-FC56-D34C-9AA6-ECC3D2586F37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2Column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6EEF-E660-7844-8930-418AFF95EA40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22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2column_Subheadline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68CF3-D9B4-FF41-BDA1-3F28E81C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773238"/>
            <a:ext cx="11125199" cy="576262"/>
          </a:xfrm>
        </p:spPr>
        <p:txBody>
          <a:bodyPr numCol="1" anchor="t" anchorCtr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349500"/>
            <a:ext cx="11125198" cy="3563938"/>
          </a:xfrm>
        </p:spPr>
        <p:txBody>
          <a:bodyPr/>
          <a:lstStyle>
            <a:lvl1pPr marL="288000" indent="-288000">
              <a:buFont typeface="+mj-lt"/>
              <a:buAutoNum type="arabicPeriod"/>
              <a:defRPr/>
            </a:lvl1pPr>
            <a:lvl2pPr marL="720000">
              <a:defRPr/>
            </a:lvl2pPr>
            <a:lvl3pPr marL="1080000">
              <a:defRPr/>
            </a:lvl3pPr>
            <a:lvl4pPr marL="1440000">
              <a:defRPr/>
            </a:lvl4pPr>
            <a:lvl5pPr marL="1800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7EC-C1C1-9849-A573-7692478FCD52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48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_Comparison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144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9"/>
            <a:ext cx="5365750" cy="41402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51DBAD3-72AB-224A-860C-9CB2F35578E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6646" y="1773239"/>
            <a:ext cx="5389417" cy="41402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F3FE-30BE-2040-9151-6FBC4992BF4F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761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80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1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57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1Column_Subheadline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B26B0A7-DD87-684D-A3EE-AEFC507F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18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95B0400-B942-424D-A30A-B748E6B48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768125"/>
            <a:ext cx="11125199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CC87E21-AFBF-8743-88CC-D9BE2CF2B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353911"/>
            <a:ext cx="11125198" cy="3559527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60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Comparison_Subheadline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144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68CF3-D9B4-FF41-BDA1-3F28E81C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68125"/>
            <a:ext cx="5365750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2353911"/>
            <a:ext cx="5365750" cy="3559527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077475C-7FF0-A24E-9A6A-5F7F5F34029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86645" y="1768125"/>
            <a:ext cx="5389417" cy="581375"/>
          </a:xfrm>
        </p:spPr>
        <p:txBody>
          <a:bodyPr bIns="0" numCol="1" anchor="t" anchorCtr="0"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51DBAD3-72AB-224A-860C-9CB2F35578E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6645" y="2353911"/>
            <a:ext cx="5389417" cy="3559527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F3FE-30BE-2040-9151-6FBC4992BF4F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64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1Column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 numCol="1"/>
          <a:lstStyle>
            <a:lvl1pPr marL="360000" indent="-360000">
              <a:buFont typeface="+mj-lt"/>
              <a:buAutoNum type="arabicPeriod"/>
              <a:defRPr/>
            </a:lvl1pPr>
            <a:lvl2pPr marL="864000">
              <a:defRPr/>
            </a:lvl2pPr>
            <a:lvl3pPr marL="1296000">
              <a:defRPr/>
            </a:lvl3pPr>
            <a:lvl4pPr marL="1728000">
              <a:defRPr/>
            </a:lvl4pPr>
            <a:lvl5pPr marL="2160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43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_Pictur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583F09-A9DA-B342-BB3A-954CD8ACEA5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096000" cy="6137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18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 sz="1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fi-FI" dirty="0" err="1"/>
              <a:t>Click</a:t>
            </a:r>
            <a:r>
              <a:rPr lang="fi-FI" dirty="0"/>
              <a:t> on box to </a:t>
            </a:r>
            <a:r>
              <a:rPr lang="fi-FI" dirty="0" err="1"/>
              <a:t>insert</a:t>
            </a:r>
            <a:r>
              <a:rPr lang="fi-FI" dirty="0"/>
              <a:t>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09199-1A6D-6C4A-B892-0A943A6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75" y="549274"/>
            <a:ext cx="5208587" cy="1223963"/>
          </a:xfrm>
        </p:spPr>
        <p:txBody>
          <a:bodyPr bIns="0" anchor="t" anchorCtr="0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E8F10A0-07C7-2B4F-915C-60F6F98248B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467478" y="1773238"/>
            <a:ext cx="5208584" cy="576262"/>
          </a:xfrm>
        </p:spPr>
        <p:txBody>
          <a:bodyPr numCol="1" anchor="t" anchorCtr="0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05DC70D-4978-4940-8F72-1AF40D19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7476" y="2349500"/>
            <a:ext cx="5208585" cy="3563938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77172-FD0A-3C43-872F-022BE895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192A-D52B-F541-B2AA-4AEB9388F1F7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4603D-E2FA-3D4D-B491-5FD2BBA8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F301F-07A5-F14E-8820-FA17F7B4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E4503D-832D-474C-8435-EBAEDCFABD84}"/>
              </a:ext>
            </a:extLst>
          </p:cNvPr>
          <p:cNvSpPr/>
          <p:nvPr userDrawn="1"/>
        </p:nvSpPr>
        <p:spPr>
          <a:xfrm>
            <a:off x="461394" y="1588571"/>
            <a:ext cx="5173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Haaga-Helian brändikuvat löytyvät </a:t>
            </a:r>
            <a:r>
              <a:rPr lang="fi-FI" dirty="0">
                <a:solidFill>
                  <a:schemeClr val="tx1"/>
                </a:solidFill>
                <a:hlinkClick r:id="rId2"/>
              </a:rPr>
              <a:t>kuvapankista</a:t>
            </a:r>
            <a:r>
              <a:rPr lang="fi-FI" dirty="0">
                <a:solidFill>
                  <a:schemeClr val="tx1"/>
                </a:solidFill>
              </a:rPr>
              <a:t>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744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Graphic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5365749" cy="4140200"/>
          </a:xfrm>
        </p:spPr>
        <p:txBody>
          <a:bodyPr numCol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hart Placeholder 5" title="Decorative">
            <a:extLst>
              <a:ext uri="{FF2B5EF4-FFF2-40B4-BE49-F238E27FC236}">
                <a16:creationId xmlns:a16="http://schemas.microsoft.com/office/drawing/2014/main" id="{DC5ECAD0-3CB0-AF46-B814-4947CD958BAF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75388" y="1773238"/>
            <a:ext cx="5437187" cy="41402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FAA2-2B3E-264C-A42F-2D6D3EF33A3C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6665C96-B5B1-6C4A-B36E-E79733B1F69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301042386"/>
              </p:ext>
            </p:extLst>
          </p:nvPr>
        </p:nvGraphicFramePr>
        <p:xfrm>
          <a:off x="12761647" y="1989138"/>
          <a:ext cx="5437187" cy="374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50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Four_Column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1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2" title="Decorative">
            <a:extLst>
              <a:ext uri="{FF2B5EF4-FFF2-40B4-BE49-F238E27FC236}">
                <a16:creationId xmlns:a16="http://schemas.microsoft.com/office/drawing/2014/main" id="{8E288490-9DAE-8C48-AC5A-D367464A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25" y="1770593"/>
            <a:ext cx="2484437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283EB9E-6984-944A-AC44-550DEAEEE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925" y="2732423"/>
            <a:ext cx="2484438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 title="Decorative">
            <a:extLst>
              <a:ext uri="{FF2B5EF4-FFF2-40B4-BE49-F238E27FC236}">
                <a16:creationId xmlns:a16="http://schemas.microsoft.com/office/drawing/2014/main" id="{26AE33B4-8BD9-EC42-A813-157460FAB09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392944" y="1770593"/>
            <a:ext cx="2515731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7EA4EBD6-E495-C946-9015-EFD0792F61A8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3404877" y="2732423"/>
            <a:ext cx="2515731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 title="Decorative">
            <a:extLst>
              <a:ext uri="{FF2B5EF4-FFF2-40B4-BE49-F238E27FC236}">
                <a16:creationId xmlns:a16="http://schemas.microsoft.com/office/drawing/2014/main" id="{68BE045E-8E28-0D45-9823-F5C43CEB1D3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6283538" y="1770593"/>
            <a:ext cx="2504862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F32E1E8B-12C0-1F44-9884-A0BE1104DEF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271394" y="2732423"/>
            <a:ext cx="2511167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2" title="Decorative">
            <a:extLst>
              <a:ext uri="{FF2B5EF4-FFF2-40B4-BE49-F238E27FC236}">
                <a16:creationId xmlns:a16="http://schemas.microsoft.com/office/drawing/2014/main" id="{4303AA4A-2AA0-654E-ACED-3CB2C390E194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9148762" y="1770593"/>
            <a:ext cx="2519363" cy="792000"/>
          </a:xfrm>
          <a:solidFill>
            <a:schemeClr val="accent1"/>
          </a:solidFill>
        </p:spPr>
        <p:txBody>
          <a:bodyPr lIns="144000" tIns="108000" rIns="144000" bIns="108000" numCol="1" anchor="ctr" anchorCtr="0">
            <a:norm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2B87788B-03D7-A041-A8E3-69FB4BF50960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9156699" y="2732423"/>
            <a:ext cx="2519363" cy="3181015"/>
          </a:xfrm>
        </p:spPr>
        <p:txBody>
          <a:bodyPr numCol="1"/>
          <a:lstStyle>
            <a:lvl1pPr marL="216000" indent="-216000">
              <a:lnSpc>
                <a:spcPts val="1800"/>
              </a:lnSpc>
              <a:buFont typeface="Wingdings" pitchFamily="2" charset="2"/>
              <a:buChar char="§"/>
              <a:defRPr sz="1600"/>
            </a:lvl1pPr>
            <a:lvl2pPr marL="432000">
              <a:lnSpc>
                <a:spcPts val="1600"/>
              </a:lnSpc>
              <a:defRPr sz="1400"/>
            </a:lvl2pPr>
            <a:lvl3pPr marL="648000">
              <a:lnSpc>
                <a:spcPts val="1600"/>
              </a:lnSpc>
              <a:defRPr sz="1400"/>
            </a:lvl3pPr>
            <a:lvl4pPr marL="864000">
              <a:lnSpc>
                <a:spcPts val="1600"/>
              </a:lnSpc>
              <a:defRPr sz="1400"/>
            </a:lvl4pPr>
            <a:lvl5pPr marL="1080000"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4A65-8017-1743-A85A-B2A4BB835AE9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72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CB7D-5CE1-9F42-AF98-A7BDF7CB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FF869-0A57-8744-AF43-1DD5F026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773238"/>
            <a:ext cx="11125198" cy="4140200"/>
          </a:xfrm>
        </p:spPr>
        <p:txBody>
          <a:bodyPr numCol="1"/>
          <a:lstStyle>
            <a:lvl1pPr marL="360000" indent="-360000">
              <a:buFontTx/>
              <a:buNone/>
              <a:defRPr/>
            </a:lvl1pPr>
            <a:lvl2pPr marL="864000">
              <a:defRPr/>
            </a:lvl2pPr>
            <a:lvl3pPr marL="1296000">
              <a:defRPr/>
            </a:lvl3pPr>
            <a:lvl4pPr marL="1728000">
              <a:defRPr/>
            </a:lvl4pPr>
            <a:lvl5pPr marL="2160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D3CFF-BC30-A24C-A6C5-01B2043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CD7B-6966-E249-89F2-D46BDFBF56BE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48CD3-7FE6-7241-984C-E2104526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855EF8-B435-1E4D-A91A-7793311A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B7ED-EDE9-4D4B-9A2D-30E18C47C1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89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63482-3E3E-724A-87A8-CA82245B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125200" cy="1223963"/>
          </a:xfrm>
          <a:prstGeom prst="rect">
            <a:avLst/>
          </a:prstGeom>
        </p:spPr>
        <p:txBody>
          <a:bodyPr vert="horz" lIns="0" tIns="0" rIns="0" bIns="3600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C45BB-E865-604D-BAD8-9A4AAA649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773238"/>
            <a:ext cx="11125200" cy="4140200"/>
          </a:xfrm>
          <a:prstGeom prst="rect">
            <a:avLst/>
          </a:prstGeom>
        </p:spPr>
        <p:txBody>
          <a:bodyPr vert="horz" lIns="0" tIns="0" rIns="0" bIns="36000" numCol="2" spcCol="360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BB03F7-6D8B-994F-B00B-57FCFD1550EE}"/>
              </a:ext>
            </a:extLst>
          </p:cNvPr>
          <p:cNvSpPr/>
          <p:nvPr userDrawn="1"/>
        </p:nvSpPr>
        <p:spPr>
          <a:xfrm>
            <a:off x="0" y="6136545"/>
            <a:ext cx="12192000" cy="7214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C0EF-580B-7B4D-8051-A442671FE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288437"/>
            <a:ext cx="1864203" cy="3651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>
              <a:defRPr sz="1000">
                <a:solidFill>
                  <a:schemeClr val="accent2"/>
                </a:solidFill>
              </a:defRPr>
            </a:lvl1pPr>
          </a:lstStyle>
          <a:p>
            <a:fld id="{45F98643-D206-614D-B596-3C8548138211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B0CA-CA1F-FC45-B0C9-FA79FC6B5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5066" y="6288437"/>
            <a:ext cx="7359718" cy="3651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37C8E5-D5A4-4544-8E1A-4F9421027E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t="16005" b="22114"/>
          <a:stretch/>
        </p:blipFill>
        <p:spPr>
          <a:xfrm>
            <a:off x="9774784" y="6136545"/>
            <a:ext cx="1295400" cy="72145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BE1B-B189-8D41-8637-DAFFE0A4F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1759" y="6288437"/>
            <a:ext cx="3094304" cy="3651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r">
              <a:defRPr sz="1000">
                <a:solidFill>
                  <a:schemeClr val="accent2"/>
                </a:solidFill>
              </a:defRPr>
            </a:lvl1pPr>
          </a:lstStyle>
          <a:p>
            <a:fld id="{76BAB7ED-EDE9-4D4B-9A2D-30E18C47C16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0" r:id="rId3"/>
    <p:sldLayoutId id="2147483653" r:id="rId4"/>
    <p:sldLayoutId id="2147483669" r:id="rId5"/>
    <p:sldLayoutId id="2147483662" r:id="rId6"/>
    <p:sldLayoutId id="2147483664" r:id="rId7"/>
    <p:sldLayoutId id="2147483665" r:id="rId8"/>
    <p:sldLayoutId id="2147483673" r:id="rId9"/>
    <p:sldLayoutId id="2147483667" r:id="rId10"/>
    <p:sldLayoutId id="2147483660" r:id="rId11"/>
    <p:sldLayoutId id="2147483661" r:id="rId12"/>
    <p:sldLayoutId id="2147483672" r:id="rId13"/>
    <p:sldLayoutId id="2147483657" r:id="rId14"/>
  </p:sldLayoutIdLst>
  <p:hf hdr="0"/>
  <p:txStyles>
    <p:titleStyle>
      <a:lvl1pPr algn="l" defTabSz="914400" rtl="0" eaLnBrk="1" latinLnBrk="0" hangingPunct="1">
        <a:lnSpc>
          <a:spcPts val="39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22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16000" algn="l" defTabSz="914400" rtl="0" eaLnBrk="1" latinLnBrk="0" hangingPunct="1">
        <a:lnSpc>
          <a:spcPts val="2000"/>
        </a:lnSpc>
        <a:spcBef>
          <a:spcPts val="8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47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346" userDrawn="1">
          <p15:clr>
            <a:srgbClr val="F26B43"/>
          </p15:clr>
        </p15:guide>
        <p15:guide id="6" orient="horz" pos="1117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  <p15:guide id="8" orient="horz" pos="417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  <p15:guide id="11" pos="1912" userDrawn="1">
          <p15:clr>
            <a:srgbClr val="F26B43"/>
          </p15:clr>
        </p15:guide>
        <p15:guide id="12" pos="2139" userDrawn="1">
          <p15:clr>
            <a:srgbClr val="F26B43"/>
          </p15:clr>
        </p15:guide>
        <p15:guide id="13" pos="5541" userDrawn="1">
          <p15:clr>
            <a:srgbClr val="F26B43"/>
          </p15:clr>
        </p15:guide>
        <p15:guide id="14" pos="5768" userDrawn="1">
          <p15:clr>
            <a:srgbClr val="F26B43"/>
          </p15:clr>
        </p15:guide>
        <p15:guide id="15" pos="4067" userDrawn="1">
          <p15:clr>
            <a:srgbClr val="F26B43"/>
          </p15:clr>
        </p15:guide>
        <p15:guide id="16" orient="horz" pos="3861" userDrawn="1">
          <p15:clr>
            <a:srgbClr val="F26B43"/>
          </p15:clr>
        </p15:guide>
        <p15:guide id="17" orient="horz" pos="14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5E34D-E2E4-D543-A34F-313B2172949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276446" y="6288088"/>
            <a:ext cx="1863725" cy="365125"/>
          </a:xfrm>
        </p:spPr>
        <p:txBody>
          <a:bodyPr/>
          <a:lstStyle/>
          <a:p>
            <a:fld id="{4E10C7EC-C1C1-9849-A573-7692478FCD52}" type="datetime1">
              <a:rPr lang="fi-FI" smtClean="0"/>
              <a:t>3.2.2022</a:t>
            </a:fld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AF93F-F17E-3247-AFD2-71E0055D1D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97963" y="6288088"/>
            <a:ext cx="3094037" cy="365125"/>
          </a:xfrm>
        </p:spPr>
        <p:txBody>
          <a:bodyPr/>
          <a:lstStyle/>
          <a:p>
            <a:fld id="{76BAB7ED-EDE9-4D4B-9A2D-30E18C47C16E}" type="slidenum">
              <a:rPr lang="en-GB" smtClean="0"/>
              <a:t>1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47400-52DD-4270-A6AC-B9C15736CD91}"/>
              </a:ext>
            </a:extLst>
          </p:cNvPr>
          <p:cNvSpPr txBox="1"/>
          <p:nvPr/>
        </p:nvSpPr>
        <p:spPr>
          <a:xfrm>
            <a:off x="506896" y="204787"/>
            <a:ext cx="679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Liite. Lean-</a:t>
            </a:r>
            <a:r>
              <a:rPr lang="fi-FI" dirty="0" err="1"/>
              <a:t>Canvas</a:t>
            </a:r>
            <a:r>
              <a:rPr lang="fi-FI" dirty="0"/>
              <a:t> liiketoimintamallin hahmotteluun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F3CAC3-4E3E-45F3-8A4A-BAA2F9F648DA}"/>
              </a:ext>
            </a:extLst>
          </p:cNvPr>
          <p:cNvSpPr/>
          <p:nvPr/>
        </p:nvSpPr>
        <p:spPr>
          <a:xfrm>
            <a:off x="506897" y="622006"/>
            <a:ext cx="2214770" cy="425394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1. Kuvaa asiakkaan ongelma.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  <a:p>
            <a:pPr algn="ctr"/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D6E431-6324-46DA-9155-42A06D6B437D}"/>
              </a:ext>
            </a:extLst>
          </p:cNvPr>
          <p:cNvSpPr/>
          <p:nvPr/>
        </p:nvSpPr>
        <p:spPr>
          <a:xfrm>
            <a:off x="5090492" y="622003"/>
            <a:ext cx="2214770" cy="425395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3. Kirkasta </a:t>
            </a:r>
            <a:r>
              <a:rPr lang="fi-FI" dirty="0" err="1">
                <a:solidFill>
                  <a:schemeClr val="accent1"/>
                </a:solidFill>
              </a:rPr>
              <a:t>arvolupaus</a:t>
            </a:r>
            <a:r>
              <a:rPr lang="fi-FI" dirty="0">
                <a:solidFill>
                  <a:schemeClr val="accent1"/>
                </a:solidFill>
              </a:rPr>
              <a:t> asiakkaille.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B9EDBB-93A0-42C9-9231-289748C5CAB9}"/>
              </a:ext>
            </a:extLst>
          </p:cNvPr>
          <p:cNvSpPr/>
          <p:nvPr/>
        </p:nvSpPr>
        <p:spPr>
          <a:xfrm>
            <a:off x="9634503" y="622003"/>
            <a:ext cx="2214770" cy="425395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2. Määrittele asiakasryhmät.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AE42BB-34AC-480F-8AAB-22A34B88214B}"/>
              </a:ext>
            </a:extLst>
          </p:cNvPr>
          <p:cNvSpPr/>
          <p:nvPr/>
        </p:nvSpPr>
        <p:spPr>
          <a:xfrm>
            <a:off x="7362497" y="616224"/>
            <a:ext cx="2214770" cy="212212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9. Tunnista epäreilu kilpailuetu.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F0A1FF-231E-4679-A597-115FCD77CAD9}"/>
              </a:ext>
            </a:extLst>
          </p:cNvPr>
          <p:cNvSpPr/>
          <p:nvPr/>
        </p:nvSpPr>
        <p:spPr>
          <a:xfrm>
            <a:off x="6197875" y="4966368"/>
            <a:ext cx="5651397" cy="104102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6. Tunnista </a:t>
            </a:r>
            <a:r>
              <a:rPr lang="fi-FI" dirty="0" err="1">
                <a:solidFill>
                  <a:schemeClr val="accent1"/>
                </a:solidFill>
              </a:rPr>
              <a:t>tulovirrat</a:t>
            </a:r>
            <a:r>
              <a:rPr lang="fi-FI" dirty="0">
                <a:solidFill>
                  <a:schemeClr val="accent1"/>
                </a:solidFill>
              </a:rPr>
              <a:t>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6BB91-CF2E-4089-8CB3-D49D365E9E76}"/>
              </a:ext>
            </a:extLst>
          </p:cNvPr>
          <p:cNvSpPr/>
          <p:nvPr/>
        </p:nvSpPr>
        <p:spPr>
          <a:xfrm>
            <a:off x="506896" y="4977000"/>
            <a:ext cx="5651397" cy="104102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7. Kuvaile kustannusrakenne.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CCD0B6-CB6E-4E52-BF85-038F65FCFE69}"/>
              </a:ext>
            </a:extLst>
          </p:cNvPr>
          <p:cNvSpPr/>
          <p:nvPr/>
        </p:nvSpPr>
        <p:spPr>
          <a:xfrm>
            <a:off x="7362497" y="2828758"/>
            <a:ext cx="2214770" cy="20471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5. Määrittele jakelu- ja viestintäkanavat.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B10F3A-F691-4B11-BD8D-E9A69C0745FF}"/>
              </a:ext>
            </a:extLst>
          </p:cNvPr>
          <p:cNvSpPr/>
          <p:nvPr/>
        </p:nvSpPr>
        <p:spPr>
          <a:xfrm>
            <a:off x="2798694" y="622006"/>
            <a:ext cx="2214770" cy="210570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4. Kuvaa ratkaisu asiakkaan ongelmaan.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FFB5D2-CD03-49F8-BA61-FEE7BD9CB39D}"/>
              </a:ext>
            </a:extLst>
          </p:cNvPr>
          <p:cNvSpPr/>
          <p:nvPr/>
        </p:nvSpPr>
        <p:spPr>
          <a:xfrm>
            <a:off x="2798693" y="2828758"/>
            <a:ext cx="2214770" cy="20471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accent1"/>
                </a:solidFill>
              </a:rPr>
              <a:t>8. Tunnista ratkaisevat mittarit.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DB9BED-DB5B-4F79-8959-7EB4128D1DA0}"/>
              </a:ext>
            </a:extLst>
          </p:cNvPr>
          <p:cNvSpPr txBox="1"/>
          <p:nvPr/>
        </p:nvSpPr>
        <p:spPr>
          <a:xfrm>
            <a:off x="1297171" y="6379535"/>
            <a:ext cx="8337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Creative </a:t>
            </a:r>
            <a:r>
              <a:rPr lang="fi-FI" sz="1200" dirty="0" err="1">
                <a:solidFill>
                  <a:schemeClr val="bg1"/>
                </a:solidFill>
              </a:rPr>
              <a:t>Commons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Licence</a:t>
            </a:r>
            <a:r>
              <a:rPr lang="fi-FI" sz="1200" dirty="0">
                <a:solidFill>
                  <a:schemeClr val="bg1"/>
                </a:solidFill>
              </a:rPr>
              <a:t>: Tämä Lean-</a:t>
            </a:r>
            <a:r>
              <a:rPr lang="fi-FI" sz="1200" dirty="0" err="1">
                <a:solidFill>
                  <a:schemeClr val="bg1"/>
                </a:solidFill>
              </a:rPr>
              <a:t>canvas</a:t>
            </a:r>
            <a:r>
              <a:rPr lang="fi-FI" sz="1200" dirty="0">
                <a:solidFill>
                  <a:schemeClr val="bg1"/>
                </a:solidFill>
              </a:rPr>
              <a:t> on muokattu alkuperäisen BMC ja Lean </a:t>
            </a:r>
            <a:r>
              <a:rPr lang="fi-FI" sz="1200" dirty="0" err="1">
                <a:solidFill>
                  <a:schemeClr val="bg1"/>
                </a:solidFill>
              </a:rPr>
              <a:t>Canvas</a:t>
            </a:r>
            <a:r>
              <a:rPr lang="fi-FI" sz="1200" dirty="0">
                <a:solidFill>
                  <a:schemeClr val="bg1"/>
                </a:solidFill>
              </a:rPr>
              <a:t>-työkalujen pohjalta. </a:t>
            </a:r>
          </a:p>
        </p:txBody>
      </p:sp>
    </p:spTree>
    <p:extLst>
      <p:ext uri="{BB962C8B-B14F-4D97-AF65-F5344CB8AC3E}">
        <p14:creationId xmlns:p14="http://schemas.microsoft.com/office/powerpoint/2010/main" val="140830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2"/>
      </a:accent1>
      <a:accent2>
        <a:srgbClr val="8BADDC"/>
      </a:accent2>
      <a:accent3>
        <a:srgbClr val="00AACD"/>
      </a:accent3>
      <a:accent4>
        <a:srgbClr val="CAD510"/>
      </a:accent4>
      <a:accent5>
        <a:srgbClr val="99C879"/>
      </a:accent5>
      <a:accent6>
        <a:srgbClr val="FBB900"/>
      </a:accent6>
      <a:hlink>
        <a:srgbClr val="DF006E"/>
      </a:hlink>
      <a:folHlink>
        <a:srgbClr val="888B8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aga-Helia-powerpoint-pohja.pptx [Read-Only]" id="{85B69CBC-69E6-4F2B-AC01-A2F0A1F659AC}" vid="{187833F4-E17E-4E19-B6ED-FBF677C847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55B41993A414DABB8DD07ACBA0814" ma:contentTypeVersion="1" ma:contentTypeDescription="Create a new document." ma:contentTypeScope="" ma:versionID="3ea0c22b5866975a7b271665de4056c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4E12E-7268-4B03-A47B-0755D62B5E31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46C03B-CD3A-4EA0-AAA4-0E00E89645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E4DC25-62AA-44A0-8D5C-DB4489258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</TotalTime>
  <Words>75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Starck Suvi</dc:creator>
  <cp:lastModifiedBy>Starck Suvi</cp:lastModifiedBy>
  <cp:revision>2</cp:revision>
  <cp:lastPrinted>2020-09-28T07:56:54Z</cp:lastPrinted>
  <dcterms:created xsi:type="dcterms:W3CDTF">2022-02-03T11:18:23Z</dcterms:created>
  <dcterms:modified xsi:type="dcterms:W3CDTF">2022-02-03T11:30:54Z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0x01010024C55B41993A414DABB8DD07ACBA0814</vt:lpwstr>
  </property>
</Properties>
</file>